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5"/>
  </p:notesMasterIdLst>
  <p:handoutMasterIdLst>
    <p:handoutMasterId r:id="rId16"/>
  </p:handoutMasterIdLst>
  <p:sldIdLst>
    <p:sldId id="256" r:id="rId2"/>
    <p:sldId id="273" r:id="rId3"/>
    <p:sldId id="403" r:id="rId4"/>
    <p:sldId id="404" r:id="rId5"/>
    <p:sldId id="290" r:id="rId6"/>
    <p:sldId id="397" r:id="rId7"/>
    <p:sldId id="304" r:id="rId8"/>
    <p:sldId id="308" r:id="rId9"/>
    <p:sldId id="398" r:id="rId10"/>
    <p:sldId id="399" r:id="rId11"/>
    <p:sldId id="400" r:id="rId12"/>
    <p:sldId id="401" r:id="rId13"/>
    <p:sldId id="40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6924" autoAdjust="0"/>
  </p:normalViewPr>
  <p:slideViewPr>
    <p:cSldViewPr snapToGrid="0">
      <p:cViewPr varScale="1">
        <p:scale>
          <a:sx n="63" d="100"/>
          <a:sy n="63" d="100"/>
        </p:scale>
        <p:origin x="1020" y="66"/>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7/19/2021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7/19/2021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a:t>
            </a:fld>
            <a:endParaRPr lang="en-US" noProof="0"/>
          </a:p>
        </p:txBody>
      </p:sp>
    </p:spTree>
    <p:extLst>
      <p:ext uri="{BB962C8B-B14F-4D97-AF65-F5344CB8AC3E}">
        <p14:creationId xmlns:p14="http://schemas.microsoft.com/office/powerpoint/2010/main" val="2451946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521877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3689843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do this in different ways, you might point to certain parts of the world and gauge their response. They might struggle with their geography though!</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3</a:t>
            </a:fld>
            <a:endParaRPr lang="en-US" noProof="0"/>
          </a:p>
        </p:txBody>
      </p:sp>
    </p:spTree>
    <p:extLst>
      <p:ext uri="{BB962C8B-B14F-4D97-AF65-F5344CB8AC3E}">
        <p14:creationId xmlns:p14="http://schemas.microsoft.com/office/powerpoint/2010/main" val="318089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https://en.wikipedia.org/wiki/Digital_divide#/media/File:InternetPenetrationWorldMap.svg</a:t>
            </a:r>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4</a:t>
            </a:fld>
            <a:endParaRPr lang="en-US" noProof="0"/>
          </a:p>
        </p:txBody>
      </p:sp>
    </p:spTree>
    <p:extLst>
      <p:ext uri="{BB962C8B-B14F-4D97-AF65-F5344CB8AC3E}">
        <p14:creationId xmlns:p14="http://schemas.microsoft.com/office/powerpoint/2010/main" val="3566836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1026994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1835085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3125171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3770596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322732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3094785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 The digital world</a:t>
            </a:r>
            <a:endParaRPr lang="en-US" noProof="1"/>
          </a:p>
          <a:p>
            <a:endParaRPr lang="en-US" noProof="1"/>
          </a:p>
          <a:p>
            <a:r>
              <a:rPr lang="en-US" noProof="1"/>
              <a:t>DT19: Digital Divide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7" name="Picture Placeholder 6">
            <a:extLst>
              <a:ext uri="{FF2B5EF4-FFF2-40B4-BE49-F238E27FC236}">
                <a16:creationId xmlns:a16="http://schemas.microsoft.com/office/drawing/2014/main" id="{509FD11B-8D6B-48B5-BC30-F0F0504700BC}"/>
              </a:ext>
            </a:extLst>
          </p:cNvPr>
          <p:cNvPicPr>
            <a:picLocks noGrp="1" noChangeAspect="1"/>
          </p:cNvPicPr>
          <p:nvPr>
            <p:ph type="pic" sz="quarter" idx="10"/>
          </p:nvPr>
        </p:nvPicPr>
        <p:blipFill>
          <a:blip r:embed="rId3"/>
          <a:srcRect l="10939" r="10939"/>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Educational impact</a:t>
            </a:r>
          </a:p>
        </p:txBody>
      </p:sp>
      <p:sp>
        <p:nvSpPr>
          <p:cNvPr id="11" name="Rectangle 10"/>
          <p:cNvSpPr/>
          <p:nvPr/>
        </p:nvSpPr>
        <p:spPr>
          <a:xfrm>
            <a:off x="199867" y="730063"/>
            <a:ext cx="5698013" cy="13273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‘economy’ mean? </a:t>
            </a:r>
          </a:p>
          <a:p>
            <a:pPr algn="ctr"/>
            <a:r>
              <a:rPr lang="en-GB" dirty="0">
                <a:solidFill>
                  <a:schemeClr val="tx1"/>
                </a:solidFill>
                <a:latin typeface="+mj-lt"/>
              </a:rPr>
              <a:t>The COVID pandemic caused schools to close and revert to remote learning. But what about students who don’t have the technology? It created many months of ‘lost learning’.</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education implications of the digital divide.</a:t>
            </a:r>
          </a:p>
          <a:p>
            <a:pPr algn="ctr"/>
            <a:endParaRPr lang="en-GB" u="sng" dirty="0">
              <a:solidFill>
                <a:schemeClr val="tx1"/>
              </a:solidFill>
              <a:latin typeface="+mj-lt"/>
            </a:endParaRPr>
          </a:p>
        </p:txBody>
      </p:sp>
      <p:pic>
        <p:nvPicPr>
          <p:cNvPr id="3" name="Picture 2">
            <a:extLst>
              <a:ext uri="{FF2B5EF4-FFF2-40B4-BE49-F238E27FC236}">
                <a16:creationId xmlns:a16="http://schemas.microsoft.com/office/drawing/2014/main" id="{257B6679-8869-4510-8962-07C646D7429F}"/>
              </a:ext>
            </a:extLst>
          </p:cNvPr>
          <p:cNvPicPr>
            <a:picLocks noChangeAspect="1"/>
          </p:cNvPicPr>
          <p:nvPr/>
        </p:nvPicPr>
        <p:blipFill>
          <a:blip r:embed="rId3"/>
          <a:stretch>
            <a:fillRect/>
          </a:stretch>
        </p:blipFill>
        <p:spPr>
          <a:xfrm>
            <a:off x="199867" y="2688615"/>
            <a:ext cx="5698013" cy="3796301"/>
          </a:xfrm>
          <a:prstGeom prst="rect">
            <a:avLst/>
          </a:prstGeom>
        </p:spPr>
      </p:pic>
    </p:spTree>
    <p:extLst>
      <p:ext uri="{BB962C8B-B14F-4D97-AF65-F5344CB8AC3E}">
        <p14:creationId xmlns:p14="http://schemas.microsoft.com/office/powerpoint/2010/main" val="42206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Educational impact</a:t>
            </a:r>
          </a:p>
        </p:txBody>
      </p:sp>
      <p:sp>
        <p:nvSpPr>
          <p:cNvPr id="11" name="Rectangle 10"/>
          <p:cNvSpPr/>
          <p:nvPr/>
        </p:nvSpPr>
        <p:spPr>
          <a:xfrm>
            <a:off x="199867" y="730063"/>
            <a:ext cx="5698013" cy="13273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‘economy’ mean? </a:t>
            </a:r>
          </a:p>
          <a:p>
            <a:pPr algn="ctr"/>
            <a:r>
              <a:rPr lang="en-GB" dirty="0">
                <a:solidFill>
                  <a:schemeClr val="tx1"/>
                </a:solidFill>
                <a:latin typeface="+mj-lt"/>
              </a:rPr>
              <a:t>The COVID pandemic caused schools to close and revert to remote learning. But what about students who don’t have the technology? It created many months of ‘lost learning’.</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education implications of the digital divide.</a:t>
            </a:r>
          </a:p>
          <a:p>
            <a:pPr algn="ctr"/>
            <a:endParaRPr lang="en-GB" u="sng" dirty="0">
              <a:solidFill>
                <a:schemeClr val="tx1"/>
              </a:solidFill>
              <a:latin typeface="+mj-lt"/>
            </a:endParaRPr>
          </a:p>
          <a:p>
            <a:pPr algn="ctr"/>
            <a:r>
              <a:rPr lang="en-GB" dirty="0">
                <a:solidFill>
                  <a:schemeClr val="tx1"/>
                </a:solidFill>
                <a:latin typeface="+mj-lt"/>
              </a:rPr>
              <a:t>People with access to online courses can improve their skills and knowledge.</a:t>
            </a:r>
          </a:p>
          <a:p>
            <a:pPr algn="ctr"/>
            <a:r>
              <a:rPr lang="en-GB" dirty="0">
                <a:solidFill>
                  <a:schemeClr val="tx1"/>
                </a:solidFill>
                <a:latin typeface="+mj-lt"/>
              </a:rPr>
              <a:t>Students who use computers tend to better access. Students need technology to make the most of the resources available. During the COVID pandemic schools worked extremely hard to produce engaging and purposeful video based lessons for their students but found that not all of them were able to attend. This might be for a few reasons such as:</a:t>
            </a:r>
          </a:p>
          <a:p>
            <a:pPr marL="285750" indent="-285750" algn="ctr">
              <a:buFontTx/>
              <a:buChar char="-"/>
            </a:pPr>
            <a:r>
              <a:rPr lang="en-GB" dirty="0">
                <a:solidFill>
                  <a:schemeClr val="tx1"/>
                </a:solidFill>
                <a:latin typeface="+mj-lt"/>
              </a:rPr>
              <a:t>No laptop, may own a mobile device but might not be able to access all the software.</a:t>
            </a:r>
          </a:p>
          <a:p>
            <a:pPr marL="285750" indent="-285750" algn="ctr">
              <a:buFontTx/>
              <a:buChar char="-"/>
            </a:pPr>
            <a:r>
              <a:rPr lang="en-GB" dirty="0">
                <a:solidFill>
                  <a:schemeClr val="tx1"/>
                </a:solidFill>
                <a:latin typeface="+mj-lt"/>
              </a:rPr>
              <a:t>Sharing laptops with other siblings. Parents can’t afford to buy all of them laptops. </a:t>
            </a:r>
          </a:p>
          <a:p>
            <a:pPr marL="285750" indent="-285750" algn="ctr">
              <a:buFontTx/>
              <a:buChar char="-"/>
            </a:pPr>
            <a:r>
              <a:rPr lang="en-GB" dirty="0">
                <a:solidFill>
                  <a:schemeClr val="tx1"/>
                </a:solidFill>
                <a:latin typeface="+mj-lt"/>
              </a:rPr>
              <a:t>Some students rely on using data and when that runs out, they’re unable to use the internet.</a:t>
            </a:r>
          </a:p>
        </p:txBody>
      </p:sp>
      <p:pic>
        <p:nvPicPr>
          <p:cNvPr id="3" name="Picture 2">
            <a:extLst>
              <a:ext uri="{FF2B5EF4-FFF2-40B4-BE49-F238E27FC236}">
                <a16:creationId xmlns:a16="http://schemas.microsoft.com/office/drawing/2014/main" id="{257B6679-8869-4510-8962-07C646D7429F}"/>
              </a:ext>
            </a:extLst>
          </p:cNvPr>
          <p:cNvPicPr>
            <a:picLocks noChangeAspect="1"/>
          </p:cNvPicPr>
          <p:nvPr/>
        </p:nvPicPr>
        <p:blipFill>
          <a:blip r:embed="rId3"/>
          <a:stretch>
            <a:fillRect/>
          </a:stretch>
        </p:blipFill>
        <p:spPr>
          <a:xfrm>
            <a:off x="199867" y="2688615"/>
            <a:ext cx="5698013" cy="3796301"/>
          </a:xfrm>
          <a:prstGeom prst="rect">
            <a:avLst/>
          </a:prstGeom>
        </p:spPr>
      </p:pic>
    </p:spTree>
    <p:extLst>
      <p:ext uri="{BB962C8B-B14F-4D97-AF65-F5344CB8AC3E}">
        <p14:creationId xmlns:p14="http://schemas.microsoft.com/office/powerpoint/2010/main" val="2947308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Social impact</a:t>
            </a:r>
          </a:p>
        </p:txBody>
      </p:sp>
      <p:sp>
        <p:nvSpPr>
          <p:cNvPr id="11" name="Rectangle 10"/>
          <p:cNvSpPr/>
          <p:nvPr/>
        </p:nvSpPr>
        <p:spPr>
          <a:xfrm>
            <a:off x="199867" y="730063"/>
            <a:ext cx="5698013" cy="100729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‘social’ mean? </a:t>
            </a:r>
          </a:p>
          <a:p>
            <a:pPr algn="ctr"/>
            <a:r>
              <a:rPr lang="en-GB" dirty="0">
                <a:solidFill>
                  <a:schemeClr val="tx1"/>
                </a:solidFill>
                <a:latin typeface="+mj-lt"/>
              </a:rPr>
              <a:t>Social refers to the need for companionship and suited to living within in communities.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social implications of the digital divide.</a:t>
            </a:r>
          </a:p>
          <a:p>
            <a:pPr algn="ctr"/>
            <a:endParaRPr lang="en-GB" u="sng" dirty="0">
              <a:solidFill>
                <a:schemeClr val="tx1"/>
              </a:solidFill>
              <a:latin typeface="+mj-lt"/>
            </a:endParaRPr>
          </a:p>
        </p:txBody>
      </p:sp>
      <p:pic>
        <p:nvPicPr>
          <p:cNvPr id="2" name="Picture 1">
            <a:extLst>
              <a:ext uri="{FF2B5EF4-FFF2-40B4-BE49-F238E27FC236}">
                <a16:creationId xmlns:a16="http://schemas.microsoft.com/office/drawing/2014/main" id="{9510F4FD-4151-4381-814E-5115A8A8C4BA}"/>
              </a:ext>
            </a:extLst>
          </p:cNvPr>
          <p:cNvPicPr>
            <a:picLocks noChangeAspect="1"/>
          </p:cNvPicPr>
          <p:nvPr/>
        </p:nvPicPr>
        <p:blipFill>
          <a:blip r:embed="rId3"/>
          <a:stretch>
            <a:fillRect/>
          </a:stretch>
        </p:blipFill>
        <p:spPr>
          <a:xfrm>
            <a:off x="199867" y="2535183"/>
            <a:ext cx="5576093" cy="3949733"/>
          </a:xfrm>
          <a:prstGeom prst="rect">
            <a:avLst/>
          </a:prstGeom>
        </p:spPr>
      </p:pic>
    </p:spTree>
    <p:extLst>
      <p:ext uri="{BB962C8B-B14F-4D97-AF65-F5344CB8AC3E}">
        <p14:creationId xmlns:p14="http://schemas.microsoft.com/office/powerpoint/2010/main" val="1503391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Social impact</a:t>
            </a:r>
          </a:p>
        </p:txBody>
      </p:sp>
      <p:sp>
        <p:nvSpPr>
          <p:cNvPr id="11" name="Rectangle 10"/>
          <p:cNvSpPr/>
          <p:nvPr/>
        </p:nvSpPr>
        <p:spPr>
          <a:xfrm>
            <a:off x="199867" y="730063"/>
            <a:ext cx="5698013" cy="100729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‘social’ mean? </a:t>
            </a:r>
          </a:p>
          <a:p>
            <a:pPr algn="ctr"/>
            <a:r>
              <a:rPr lang="en-GB" dirty="0">
                <a:solidFill>
                  <a:schemeClr val="tx1"/>
                </a:solidFill>
                <a:latin typeface="+mj-lt"/>
              </a:rPr>
              <a:t>Social refers to the need for companionship and suited to living within in communities.</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social implications of the digital divide.</a:t>
            </a:r>
          </a:p>
          <a:p>
            <a:pPr algn="ctr"/>
            <a:endParaRPr lang="en-GB" u="sng" dirty="0">
              <a:solidFill>
                <a:schemeClr val="tx1"/>
              </a:solidFill>
              <a:latin typeface="+mj-lt"/>
            </a:endParaRPr>
          </a:p>
          <a:p>
            <a:pPr algn="ctr"/>
            <a:r>
              <a:rPr lang="en-GB" dirty="0">
                <a:solidFill>
                  <a:schemeClr val="tx1"/>
                </a:solidFill>
                <a:latin typeface="+mj-lt"/>
              </a:rPr>
              <a:t>People with access to email, mobile phones and social networking can keep in touch more regularly with friends and family.</a:t>
            </a:r>
          </a:p>
          <a:p>
            <a:pPr algn="ctr"/>
            <a:r>
              <a:rPr lang="en-GB" dirty="0">
                <a:solidFill>
                  <a:schemeClr val="tx1"/>
                </a:solidFill>
                <a:latin typeface="+mj-lt"/>
              </a:rPr>
              <a:t>People can feel ‘left out’ if they do have access to digital technology. This is why many people have invested in technology to stay in touch with loved ones over lockdown. </a:t>
            </a:r>
          </a:p>
          <a:p>
            <a:pPr algn="ctr"/>
            <a:r>
              <a:rPr lang="en-GB" dirty="0">
                <a:solidFill>
                  <a:schemeClr val="tx1"/>
                </a:solidFill>
                <a:latin typeface="+mj-lt"/>
              </a:rPr>
              <a:t>Some families have bought tablet devices for their grandparents who might be shielding in order to stay in touch.</a:t>
            </a:r>
          </a:p>
          <a:p>
            <a:pPr algn="ctr"/>
            <a:r>
              <a:rPr lang="en-GB" dirty="0">
                <a:solidFill>
                  <a:schemeClr val="tx1"/>
                </a:solidFill>
                <a:latin typeface="+mj-lt"/>
              </a:rPr>
              <a:t>Children with access to technology may play on games consoles rather than playing outside. They are so reliant on communicating via an instant messaging service that they struggle to interact face-to-face, some even terrified of speaking to somebody over the phone!</a:t>
            </a:r>
          </a:p>
        </p:txBody>
      </p:sp>
      <p:pic>
        <p:nvPicPr>
          <p:cNvPr id="2" name="Picture 1">
            <a:extLst>
              <a:ext uri="{FF2B5EF4-FFF2-40B4-BE49-F238E27FC236}">
                <a16:creationId xmlns:a16="http://schemas.microsoft.com/office/drawing/2014/main" id="{9510F4FD-4151-4381-814E-5115A8A8C4BA}"/>
              </a:ext>
            </a:extLst>
          </p:cNvPr>
          <p:cNvPicPr>
            <a:picLocks noChangeAspect="1"/>
          </p:cNvPicPr>
          <p:nvPr/>
        </p:nvPicPr>
        <p:blipFill>
          <a:blip r:embed="rId3"/>
          <a:stretch>
            <a:fillRect/>
          </a:stretch>
        </p:blipFill>
        <p:spPr>
          <a:xfrm>
            <a:off x="199867" y="2535183"/>
            <a:ext cx="5576093" cy="3949733"/>
          </a:xfrm>
          <a:prstGeom prst="rect">
            <a:avLst/>
          </a:prstGeom>
        </p:spPr>
      </p:pic>
    </p:spTree>
    <p:extLst>
      <p:ext uri="{BB962C8B-B14F-4D97-AF65-F5344CB8AC3E}">
        <p14:creationId xmlns:p14="http://schemas.microsoft.com/office/powerpoint/2010/main" val="1526520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3</a:t>
            </a:fld>
            <a:endParaRPr lang="en-US" noProof="0"/>
          </a:p>
        </p:txBody>
      </p:sp>
      <p:pic>
        <p:nvPicPr>
          <p:cNvPr id="2050" name="Picture 2" descr="Free Sample Blank Map of the World with Countries | World Map With Countries">
            <a:extLst>
              <a:ext uri="{FF2B5EF4-FFF2-40B4-BE49-F238E27FC236}">
                <a16:creationId xmlns:a16="http://schemas.microsoft.com/office/drawing/2014/main" id="{61F63806-C1DC-4DFD-BA49-2C12AB166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6025"/>
            <a:ext cx="12192000" cy="56419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38159C8-A482-4F0D-8E56-7B9A89AFB4D8}"/>
              </a:ext>
            </a:extLst>
          </p:cNvPr>
          <p:cNvSpPr/>
          <p:nvPr/>
        </p:nvSpPr>
        <p:spPr>
          <a:xfrm>
            <a:off x="120159" y="36000"/>
            <a:ext cx="11614642" cy="1015663"/>
          </a:xfrm>
          <a:prstGeom prst="rect">
            <a:avLst/>
          </a:prstGeom>
        </p:spPr>
        <p:txBody>
          <a:bodyPr wrap="square">
            <a:spAutoFit/>
          </a:bodyPr>
          <a:lstStyle/>
          <a:p>
            <a:r>
              <a:rPr lang="en-GB" sz="2400" b="1" u="sng" dirty="0">
                <a:latin typeface="+mj-lt"/>
              </a:rPr>
              <a:t>Digital Divide</a:t>
            </a:r>
          </a:p>
          <a:p>
            <a:r>
              <a:rPr lang="en-GB" dirty="0">
                <a:latin typeface="+mj-lt"/>
              </a:rPr>
              <a:t>Use the map to identify what parts of the world would have the highest number of users and the parts that have the lowest number of users.</a:t>
            </a:r>
          </a:p>
        </p:txBody>
      </p:sp>
    </p:spTree>
    <p:extLst>
      <p:ext uri="{BB962C8B-B14F-4D97-AF65-F5344CB8AC3E}">
        <p14:creationId xmlns:p14="http://schemas.microsoft.com/office/powerpoint/2010/main" val="298804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4</a:t>
            </a:fld>
            <a:endParaRPr lang="en-US" noProof="0"/>
          </a:p>
        </p:txBody>
      </p:sp>
      <p:sp>
        <p:nvSpPr>
          <p:cNvPr id="4" name="Rectangle 3">
            <a:extLst>
              <a:ext uri="{FF2B5EF4-FFF2-40B4-BE49-F238E27FC236}">
                <a16:creationId xmlns:a16="http://schemas.microsoft.com/office/drawing/2014/main" id="{238159C8-A482-4F0D-8E56-7B9A89AFB4D8}"/>
              </a:ext>
            </a:extLst>
          </p:cNvPr>
          <p:cNvSpPr/>
          <p:nvPr/>
        </p:nvSpPr>
        <p:spPr>
          <a:xfrm>
            <a:off x="120159" y="36000"/>
            <a:ext cx="11614642" cy="1015663"/>
          </a:xfrm>
          <a:prstGeom prst="rect">
            <a:avLst/>
          </a:prstGeom>
        </p:spPr>
        <p:txBody>
          <a:bodyPr wrap="square">
            <a:spAutoFit/>
          </a:bodyPr>
          <a:lstStyle/>
          <a:p>
            <a:r>
              <a:rPr lang="en-GB" sz="2400" b="1" u="sng" dirty="0">
                <a:latin typeface="+mj-lt"/>
              </a:rPr>
              <a:t>Digital Divide</a:t>
            </a:r>
          </a:p>
          <a:p>
            <a:r>
              <a:rPr lang="en-GB" dirty="0">
                <a:latin typeface="+mj-lt"/>
              </a:rPr>
              <a:t>Use the map to identify what parts of the world would have the highest number of users and the parts that have the lowest number of users.</a:t>
            </a:r>
          </a:p>
        </p:txBody>
      </p:sp>
      <p:pic>
        <p:nvPicPr>
          <p:cNvPr id="4098" name="Picture 2" descr="https://upload.wikimedia.org/wikipedia/commons/thumb/9/99/InternetPenetrationWorldMap.svg/1280px-InternetPenetrationWorldMap.svg.png">
            <a:extLst>
              <a:ext uri="{FF2B5EF4-FFF2-40B4-BE49-F238E27FC236}">
                <a16:creationId xmlns:a16="http://schemas.microsoft.com/office/drawing/2014/main" id="{30FA1D85-DBF2-4F0E-8FD2-1CE0577336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744157"/>
            <a:ext cx="11734801" cy="6023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057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Digital Divide</a:t>
            </a:r>
          </a:p>
          <a:p>
            <a:endParaRPr lang="en-GB" sz="2400" b="1" u="sng" dirty="0">
              <a:latin typeface="+mj-lt"/>
            </a:endParaRPr>
          </a:p>
          <a:p>
            <a:r>
              <a:rPr lang="en-GB" dirty="0">
                <a:latin typeface="+mj-lt"/>
              </a:rPr>
              <a:t>Digital Divide is a term used to describe the gap between people who have access to technology to those that don’t. This means as a population we have unequal access to ICT, but what causes it? Use the images below to help you….</a:t>
            </a:r>
          </a:p>
        </p:txBody>
      </p:sp>
      <p:pic>
        <p:nvPicPr>
          <p:cNvPr id="10" name="Picture 9">
            <a:extLst>
              <a:ext uri="{FF2B5EF4-FFF2-40B4-BE49-F238E27FC236}">
                <a16:creationId xmlns:a16="http://schemas.microsoft.com/office/drawing/2014/main" id="{84476CFE-13DA-41E6-AEB5-6451023869F2}"/>
              </a:ext>
            </a:extLst>
          </p:cNvPr>
          <p:cNvPicPr>
            <a:picLocks noChangeAspect="1"/>
          </p:cNvPicPr>
          <p:nvPr/>
        </p:nvPicPr>
        <p:blipFill>
          <a:blip r:embed="rId3"/>
          <a:stretch>
            <a:fillRect/>
          </a:stretch>
        </p:blipFill>
        <p:spPr>
          <a:xfrm>
            <a:off x="289560" y="1816656"/>
            <a:ext cx="1889760" cy="1417320"/>
          </a:xfrm>
          <a:prstGeom prst="rect">
            <a:avLst/>
          </a:prstGeom>
        </p:spPr>
      </p:pic>
      <p:pic>
        <p:nvPicPr>
          <p:cNvPr id="11" name="Picture 10">
            <a:extLst>
              <a:ext uri="{FF2B5EF4-FFF2-40B4-BE49-F238E27FC236}">
                <a16:creationId xmlns:a16="http://schemas.microsoft.com/office/drawing/2014/main" id="{7DC53BEC-62E3-4DDD-8E31-940DD01B12E4}"/>
              </a:ext>
            </a:extLst>
          </p:cNvPr>
          <p:cNvPicPr>
            <a:picLocks noChangeAspect="1"/>
          </p:cNvPicPr>
          <p:nvPr/>
        </p:nvPicPr>
        <p:blipFill>
          <a:blip r:embed="rId4"/>
          <a:stretch>
            <a:fillRect/>
          </a:stretch>
        </p:blipFill>
        <p:spPr>
          <a:xfrm>
            <a:off x="5442560" y="1816656"/>
            <a:ext cx="2076454" cy="1384995"/>
          </a:xfrm>
          <a:prstGeom prst="rect">
            <a:avLst/>
          </a:prstGeom>
        </p:spPr>
      </p:pic>
      <p:pic>
        <p:nvPicPr>
          <p:cNvPr id="1026" name="Picture 2" descr="Pink brain as a picture for clipart free image">
            <a:extLst>
              <a:ext uri="{FF2B5EF4-FFF2-40B4-BE49-F238E27FC236}">
                <a16:creationId xmlns:a16="http://schemas.microsoft.com/office/drawing/2014/main" id="{D5D61C07-8885-4F86-BC42-60D10D963C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8319" y="3519964"/>
            <a:ext cx="1539695" cy="1400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1D54E4D9-2C0F-41DB-9016-A7FA79B2016D}"/>
              </a:ext>
            </a:extLst>
          </p:cNvPr>
          <p:cNvPicPr>
            <a:picLocks noChangeAspect="1"/>
          </p:cNvPicPr>
          <p:nvPr/>
        </p:nvPicPr>
        <p:blipFill>
          <a:blip r:embed="rId6"/>
          <a:stretch>
            <a:fillRect/>
          </a:stretch>
        </p:blipFill>
        <p:spPr>
          <a:xfrm>
            <a:off x="5442560" y="5238884"/>
            <a:ext cx="1991217" cy="1407513"/>
          </a:xfrm>
          <a:prstGeom prst="rect">
            <a:avLst/>
          </a:prstGeom>
        </p:spPr>
      </p:pic>
      <p:pic>
        <p:nvPicPr>
          <p:cNvPr id="13" name="Picture 12">
            <a:extLst>
              <a:ext uri="{FF2B5EF4-FFF2-40B4-BE49-F238E27FC236}">
                <a16:creationId xmlns:a16="http://schemas.microsoft.com/office/drawing/2014/main" id="{35B6AA25-4192-4495-9E98-7F0284A8FAA9}"/>
              </a:ext>
            </a:extLst>
          </p:cNvPr>
          <p:cNvPicPr>
            <a:picLocks noChangeAspect="1"/>
          </p:cNvPicPr>
          <p:nvPr/>
        </p:nvPicPr>
        <p:blipFill>
          <a:blip r:embed="rId7"/>
          <a:stretch>
            <a:fillRect/>
          </a:stretch>
        </p:blipFill>
        <p:spPr>
          <a:xfrm>
            <a:off x="266866" y="3986814"/>
            <a:ext cx="1912454" cy="1270985"/>
          </a:xfrm>
          <a:prstGeom prst="rect">
            <a:avLst/>
          </a:prstGeom>
        </p:spPr>
      </p:pic>
    </p:spTree>
    <p:extLst>
      <p:ext uri="{BB962C8B-B14F-4D97-AF65-F5344CB8AC3E}">
        <p14:creationId xmlns:p14="http://schemas.microsoft.com/office/powerpoint/2010/main" val="569423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2403" y="113348"/>
            <a:ext cx="11613832" cy="1384995"/>
          </a:xfrm>
          <a:prstGeom prst="rect">
            <a:avLst/>
          </a:prstGeom>
          <a:noFill/>
        </p:spPr>
        <p:txBody>
          <a:bodyPr wrap="square" rtlCol="0">
            <a:spAutoFit/>
          </a:bodyPr>
          <a:lstStyle/>
          <a:p>
            <a:r>
              <a:rPr lang="en-GB" sz="2400" b="1" u="sng" dirty="0">
                <a:latin typeface="+mj-lt"/>
              </a:rPr>
              <a:t>Digital Divide</a:t>
            </a:r>
          </a:p>
          <a:p>
            <a:endParaRPr lang="en-GB" sz="2400" b="1" u="sng" dirty="0">
              <a:latin typeface="+mj-lt"/>
            </a:endParaRPr>
          </a:p>
          <a:p>
            <a:r>
              <a:rPr lang="en-GB" dirty="0">
                <a:latin typeface="+mj-lt"/>
              </a:rPr>
              <a:t>Digital Divide is a term used to describe the gap between people who have access to technology to those that don’t. This means as a population we have unequal access to ICT, but what causes it? Use the images below to help you….</a:t>
            </a:r>
          </a:p>
        </p:txBody>
      </p:sp>
      <p:pic>
        <p:nvPicPr>
          <p:cNvPr id="10" name="Picture 9">
            <a:extLst>
              <a:ext uri="{FF2B5EF4-FFF2-40B4-BE49-F238E27FC236}">
                <a16:creationId xmlns:a16="http://schemas.microsoft.com/office/drawing/2014/main" id="{84476CFE-13DA-41E6-AEB5-6451023869F2}"/>
              </a:ext>
            </a:extLst>
          </p:cNvPr>
          <p:cNvPicPr>
            <a:picLocks noChangeAspect="1"/>
          </p:cNvPicPr>
          <p:nvPr/>
        </p:nvPicPr>
        <p:blipFill>
          <a:blip r:embed="rId3"/>
          <a:stretch>
            <a:fillRect/>
          </a:stretch>
        </p:blipFill>
        <p:spPr>
          <a:xfrm>
            <a:off x="289560" y="1816656"/>
            <a:ext cx="1889760" cy="1417320"/>
          </a:xfrm>
          <a:prstGeom prst="rect">
            <a:avLst/>
          </a:prstGeom>
        </p:spPr>
      </p:pic>
      <p:pic>
        <p:nvPicPr>
          <p:cNvPr id="11" name="Picture 10">
            <a:extLst>
              <a:ext uri="{FF2B5EF4-FFF2-40B4-BE49-F238E27FC236}">
                <a16:creationId xmlns:a16="http://schemas.microsoft.com/office/drawing/2014/main" id="{7DC53BEC-62E3-4DDD-8E31-940DD01B12E4}"/>
              </a:ext>
            </a:extLst>
          </p:cNvPr>
          <p:cNvPicPr>
            <a:picLocks noChangeAspect="1"/>
          </p:cNvPicPr>
          <p:nvPr/>
        </p:nvPicPr>
        <p:blipFill>
          <a:blip r:embed="rId4"/>
          <a:stretch>
            <a:fillRect/>
          </a:stretch>
        </p:blipFill>
        <p:spPr>
          <a:xfrm>
            <a:off x="5442560" y="1816656"/>
            <a:ext cx="2076454" cy="1384995"/>
          </a:xfrm>
          <a:prstGeom prst="rect">
            <a:avLst/>
          </a:prstGeom>
        </p:spPr>
      </p:pic>
      <p:pic>
        <p:nvPicPr>
          <p:cNvPr id="1026" name="Picture 2" descr="Pink brain as a picture for clipart free image">
            <a:extLst>
              <a:ext uri="{FF2B5EF4-FFF2-40B4-BE49-F238E27FC236}">
                <a16:creationId xmlns:a16="http://schemas.microsoft.com/office/drawing/2014/main" id="{D5D61C07-8885-4F86-BC42-60D10D963C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8319" y="3519964"/>
            <a:ext cx="1539695" cy="14006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1D54E4D9-2C0F-41DB-9016-A7FA79B2016D}"/>
              </a:ext>
            </a:extLst>
          </p:cNvPr>
          <p:cNvPicPr>
            <a:picLocks noChangeAspect="1"/>
          </p:cNvPicPr>
          <p:nvPr/>
        </p:nvPicPr>
        <p:blipFill>
          <a:blip r:embed="rId6"/>
          <a:stretch>
            <a:fillRect/>
          </a:stretch>
        </p:blipFill>
        <p:spPr>
          <a:xfrm>
            <a:off x="5442560" y="5238884"/>
            <a:ext cx="1991217" cy="1407513"/>
          </a:xfrm>
          <a:prstGeom prst="rect">
            <a:avLst/>
          </a:prstGeom>
        </p:spPr>
      </p:pic>
      <p:pic>
        <p:nvPicPr>
          <p:cNvPr id="13" name="Picture 12">
            <a:extLst>
              <a:ext uri="{FF2B5EF4-FFF2-40B4-BE49-F238E27FC236}">
                <a16:creationId xmlns:a16="http://schemas.microsoft.com/office/drawing/2014/main" id="{35B6AA25-4192-4495-9E98-7F0284A8FAA9}"/>
              </a:ext>
            </a:extLst>
          </p:cNvPr>
          <p:cNvPicPr>
            <a:picLocks noChangeAspect="1"/>
          </p:cNvPicPr>
          <p:nvPr/>
        </p:nvPicPr>
        <p:blipFill>
          <a:blip r:embed="rId7"/>
          <a:stretch>
            <a:fillRect/>
          </a:stretch>
        </p:blipFill>
        <p:spPr>
          <a:xfrm>
            <a:off x="266866" y="3986814"/>
            <a:ext cx="1912454" cy="1270985"/>
          </a:xfrm>
          <a:prstGeom prst="rect">
            <a:avLst/>
          </a:prstGeom>
        </p:spPr>
      </p:pic>
      <p:sp>
        <p:nvSpPr>
          <p:cNvPr id="5" name="TextBox 4">
            <a:extLst>
              <a:ext uri="{FF2B5EF4-FFF2-40B4-BE49-F238E27FC236}">
                <a16:creationId xmlns:a16="http://schemas.microsoft.com/office/drawing/2014/main" id="{FDC3E636-42CC-491E-B18C-234A29ADF427}"/>
              </a:ext>
            </a:extLst>
          </p:cNvPr>
          <p:cNvSpPr txBox="1"/>
          <p:nvPr/>
        </p:nvSpPr>
        <p:spPr>
          <a:xfrm>
            <a:off x="2431266" y="1737397"/>
            <a:ext cx="2651760" cy="1631216"/>
          </a:xfrm>
          <a:prstGeom prst="rect">
            <a:avLst/>
          </a:prstGeom>
          <a:noFill/>
        </p:spPr>
        <p:txBody>
          <a:bodyPr wrap="square" rtlCol="0">
            <a:spAutoFit/>
          </a:bodyPr>
          <a:lstStyle/>
          <a:p>
            <a:r>
              <a:rPr lang="en-GB" sz="2000" dirty="0">
                <a:solidFill>
                  <a:srgbClr val="7030A0"/>
                </a:solidFill>
                <a:latin typeface="+mj-lt"/>
              </a:rPr>
              <a:t>People who live in remote areas may not have access to the internet and/or mobile phone coverage.</a:t>
            </a:r>
          </a:p>
        </p:txBody>
      </p:sp>
      <p:sp>
        <p:nvSpPr>
          <p:cNvPr id="14" name="TextBox 13">
            <a:extLst>
              <a:ext uri="{FF2B5EF4-FFF2-40B4-BE49-F238E27FC236}">
                <a16:creationId xmlns:a16="http://schemas.microsoft.com/office/drawing/2014/main" id="{9CBAFEEF-25A5-4874-86B8-8C84D541F829}"/>
              </a:ext>
            </a:extLst>
          </p:cNvPr>
          <p:cNvSpPr txBox="1"/>
          <p:nvPr/>
        </p:nvSpPr>
        <p:spPr>
          <a:xfrm>
            <a:off x="2405877" y="3980748"/>
            <a:ext cx="2651760" cy="1631216"/>
          </a:xfrm>
          <a:prstGeom prst="rect">
            <a:avLst/>
          </a:prstGeom>
          <a:noFill/>
        </p:spPr>
        <p:txBody>
          <a:bodyPr wrap="square" rtlCol="0">
            <a:spAutoFit/>
          </a:bodyPr>
          <a:lstStyle/>
          <a:p>
            <a:r>
              <a:rPr lang="en-GB" sz="2000" dirty="0">
                <a:solidFill>
                  <a:srgbClr val="7030A0"/>
                </a:solidFill>
                <a:latin typeface="+mj-lt"/>
              </a:rPr>
              <a:t>More wealthy countries have better access to digital technology. They would also have greater access to electricity. </a:t>
            </a:r>
          </a:p>
        </p:txBody>
      </p:sp>
      <p:sp>
        <p:nvSpPr>
          <p:cNvPr id="15" name="TextBox 14">
            <a:extLst>
              <a:ext uri="{FF2B5EF4-FFF2-40B4-BE49-F238E27FC236}">
                <a16:creationId xmlns:a16="http://schemas.microsoft.com/office/drawing/2014/main" id="{AD05AC93-DECC-450F-A9C1-AD8A6E901EAC}"/>
              </a:ext>
            </a:extLst>
          </p:cNvPr>
          <p:cNvSpPr txBox="1"/>
          <p:nvPr/>
        </p:nvSpPr>
        <p:spPr>
          <a:xfrm>
            <a:off x="7797253" y="1844853"/>
            <a:ext cx="3926961" cy="707886"/>
          </a:xfrm>
          <a:prstGeom prst="rect">
            <a:avLst/>
          </a:prstGeom>
          <a:noFill/>
        </p:spPr>
        <p:txBody>
          <a:bodyPr wrap="square" rtlCol="0">
            <a:spAutoFit/>
          </a:bodyPr>
          <a:lstStyle/>
          <a:p>
            <a:r>
              <a:rPr lang="en-GB" sz="2000" dirty="0">
                <a:solidFill>
                  <a:srgbClr val="7030A0"/>
                </a:solidFill>
                <a:latin typeface="+mj-lt"/>
              </a:rPr>
              <a:t>Those on low income may not have access to digital technology.</a:t>
            </a:r>
          </a:p>
        </p:txBody>
      </p:sp>
      <p:sp>
        <p:nvSpPr>
          <p:cNvPr id="16" name="TextBox 15">
            <a:extLst>
              <a:ext uri="{FF2B5EF4-FFF2-40B4-BE49-F238E27FC236}">
                <a16:creationId xmlns:a16="http://schemas.microsoft.com/office/drawing/2014/main" id="{47BEB49D-D618-4176-AF5E-F9D350C54A24}"/>
              </a:ext>
            </a:extLst>
          </p:cNvPr>
          <p:cNvSpPr txBox="1"/>
          <p:nvPr/>
        </p:nvSpPr>
        <p:spPr>
          <a:xfrm>
            <a:off x="7859274" y="3866324"/>
            <a:ext cx="3926961" cy="707886"/>
          </a:xfrm>
          <a:prstGeom prst="rect">
            <a:avLst/>
          </a:prstGeom>
          <a:noFill/>
        </p:spPr>
        <p:txBody>
          <a:bodyPr wrap="square" rtlCol="0">
            <a:spAutoFit/>
          </a:bodyPr>
          <a:lstStyle/>
          <a:p>
            <a:r>
              <a:rPr lang="en-GB" sz="2000" dirty="0">
                <a:solidFill>
                  <a:srgbClr val="7030A0"/>
                </a:solidFill>
                <a:latin typeface="+mj-lt"/>
              </a:rPr>
              <a:t>Lack of knowledge and skills prevents people using ICT.</a:t>
            </a:r>
          </a:p>
        </p:txBody>
      </p:sp>
      <p:sp>
        <p:nvSpPr>
          <p:cNvPr id="17" name="TextBox 16">
            <a:extLst>
              <a:ext uri="{FF2B5EF4-FFF2-40B4-BE49-F238E27FC236}">
                <a16:creationId xmlns:a16="http://schemas.microsoft.com/office/drawing/2014/main" id="{A7ABC543-01DE-4F4C-943B-DD6D9122AB27}"/>
              </a:ext>
            </a:extLst>
          </p:cNvPr>
          <p:cNvSpPr txBox="1"/>
          <p:nvPr/>
        </p:nvSpPr>
        <p:spPr>
          <a:xfrm>
            <a:off x="7797252" y="5323179"/>
            <a:ext cx="3926961" cy="1015663"/>
          </a:xfrm>
          <a:prstGeom prst="rect">
            <a:avLst/>
          </a:prstGeom>
          <a:noFill/>
        </p:spPr>
        <p:txBody>
          <a:bodyPr wrap="square" rtlCol="0">
            <a:spAutoFit/>
          </a:bodyPr>
          <a:lstStyle/>
          <a:p>
            <a:r>
              <a:rPr lang="en-GB" sz="2000" dirty="0">
                <a:solidFill>
                  <a:srgbClr val="7030A0"/>
                </a:solidFill>
                <a:latin typeface="+mj-lt"/>
              </a:rPr>
              <a:t>Anybody with a disability or serious illness can find it difficult to get access to ICT.</a:t>
            </a:r>
          </a:p>
        </p:txBody>
      </p:sp>
    </p:spTree>
    <p:extLst>
      <p:ext uri="{BB962C8B-B14F-4D97-AF65-F5344CB8AC3E}">
        <p14:creationId xmlns:p14="http://schemas.microsoft.com/office/powerpoint/2010/main" val="3417979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The Digital Divide refers to the gap between those able to benefit from the digital age and those who are not.</a:t>
            </a:r>
          </a:p>
          <a:p>
            <a:endParaRPr lang="en-GB" dirty="0"/>
          </a:p>
          <a:p>
            <a:pPr marL="0" indent="0">
              <a:buNone/>
            </a:pPr>
            <a:endParaRPr lang="en-GB" dirty="0"/>
          </a:p>
          <a:p>
            <a:pPr marL="0" indent="0">
              <a:buNone/>
            </a:pPr>
            <a:endParaRPr lang="en-GB" dirty="0"/>
          </a:p>
          <a:p>
            <a:r>
              <a:rPr lang="en-GB" dirty="0"/>
              <a:t>Identify the causes of unequal access to ICT.</a:t>
            </a:r>
          </a:p>
          <a:p>
            <a:r>
              <a:rPr lang="en-GB" dirty="0"/>
              <a:t>Discuss the implications of the digital divide.</a:t>
            </a:r>
          </a:p>
          <a:p>
            <a:r>
              <a:rPr lang="en-GB" dirty="0"/>
              <a:t>Answer an 8-mark question about remote education.</a:t>
            </a:r>
          </a:p>
          <a:p>
            <a:endParaRPr lang="en-GB" dirty="0"/>
          </a:p>
          <a:p>
            <a:endParaRPr lang="en-GB" dirty="0"/>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7</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2678522"/>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27EAA2C4-C6C1-431E-BDFB-CA2E3BDB24AD}"/>
              </a:ext>
            </a:extLst>
          </p:cNvPr>
          <p:cNvPicPr>
            <a:picLocks noGrp="1" noChangeAspect="1"/>
          </p:cNvPicPr>
          <p:nvPr>
            <p:ph type="pic" sz="quarter" idx="13"/>
          </p:nvPr>
        </p:nvPicPr>
        <p:blipFill>
          <a:blip r:embed="rId2"/>
          <a:srcRect l="792" r="792"/>
          <a:stretch>
            <a:fillRect/>
          </a:stretch>
        </p:blipFill>
        <p:spPr/>
      </p:pic>
    </p:spTree>
    <p:extLst>
      <p:ext uri="{BB962C8B-B14F-4D97-AF65-F5344CB8AC3E}">
        <p14:creationId xmlns:p14="http://schemas.microsoft.com/office/powerpoint/2010/main" val="845290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Economic impact</a:t>
            </a:r>
          </a:p>
        </p:txBody>
      </p:sp>
      <p:sp>
        <p:nvSpPr>
          <p:cNvPr id="11" name="Rectangle 10"/>
          <p:cNvSpPr/>
          <p:nvPr/>
        </p:nvSpPr>
        <p:spPr>
          <a:xfrm>
            <a:off x="199867" y="730063"/>
            <a:ext cx="5698013" cy="13273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‘economy’ mean? </a:t>
            </a:r>
          </a:p>
          <a:p>
            <a:pPr algn="ctr"/>
            <a:r>
              <a:rPr lang="en-GB" dirty="0">
                <a:solidFill>
                  <a:schemeClr val="tx1"/>
                </a:solidFill>
                <a:latin typeface="+mj-lt"/>
              </a:rPr>
              <a:t>The economy refers to the state of a country or region in terms of the production and consumption of goods and services and the supply of money.</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economic implications of the digital divide.</a:t>
            </a:r>
          </a:p>
        </p:txBody>
      </p:sp>
      <p:pic>
        <p:nvPicPr>
          <p:cNvPr id="5" name="Picture 4">
            <a:extLst>
              <a:ext uri="{FF2B5EF4-FFF2-40B4-BE49-F238E27FC236}">
                <a16:creationId xmlns:a16="http://schemas.microsoft.com/office/drawing/2014/main" id="{98784979-EDCC-4304-8DC0-570E195E9625}"/>
              </a:ext>
            </a:extLst>
          </p:cNvPr>
          <p:cNvPicPr>
            <a:picLocks noChangeAspect="1"/>
          </p:cNvPicPr>
          <p:nvPr/>
        </p:nvPicPr>
        <p:blipFill>
          <a:blip r:embed="rId3"/>
          <a:stretch>
            <a:fillRect/>
          </a:stretch>
        </p:blipFill>
        <p:spPr>
          <a:xfrm>
            <a:off x="199867" y="2697480"/>
            <a:ext cx="5702432" cy="3787436"/>
          </a:xfrm>
          <a:prstGeom prst="rect">
            <a:avLst/>
          </a:prstGeom>
        </p:spPr>
      </p:pic>
    </p:spTree>
    <p:extLst>
      <p:ext uri="{BB962C8B-B14F-4D97-AF65-F5344CB8AC3E}">
        <p14:creationId xmlns:p14="http://schemas.microsoft.com/office/powerpoint/2010/main" val="284780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7163" y="128588"/>
            <a:ext cx="6515100" cy="461665"/>
          </a:xfrm>
          <a:prstGeom prst="rect">
            <a:avLst/>
          </a:prstGeom>
          <a:noFill/>
        </p:spPr>
        <p:txBody>
          <a:bodyPr wrap="square" rtlCol="0">
            <a:spAutoFit/>
          </a:bodyPr>
          <a:lstStyle/>
          <a:p>
            <a:r>
              <a:rPr lang="en-GB" sz="2400" b="1" u="sng" dirty="0">
                <a:latin typeface="+mj-lt"/>
              </a:rPr>
              <a:t>Digital Divide – Economic impact</a:t>
            </a:r>
          </a:p>
        </p:txBody>
      </p:sp>
      <p:sp>
        <p:nvSpPr>
          <p:cNvPr id="11" name="Rectangle 10"/>
          <p:cNvSpPr/>
          <p:nvPr/>
        </p:nvSpPr>
        <p:spPr>
          <a:xfrm>
            <a:off x="199867" y="730063"/>
            <a:ext cx="5698013" cy="13273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sng" dirty="0">
                <a:solidFill>
                  <a:schemeClr val="tx1"/>
                </a:solidFill>
                <a:latin typeface="+mj-lt"/>
              </a:rPr>
              <a:t>What does the term ‘economy’ mean? </a:t>
            </a:r>
          </a:p>
          <a:p>
            <a:pPr algn="ctr"/>
            <a:r>
              <a:rPr lang="en-GB" dirty="0">
                <a:solidFill>
                  <a:schemeClr val="tx1"/>
                </a:solidFill>
                <a:latin typeface="+mj-lt"/>
              </a:rPr>
              <a:t>The economy refers to the state of a country or region in terms of the production and consumption of goods and services and the supply of money. </a:t>
            </a:r>
          </a:p>
        </p:txBody>
      </p:sp>
      <p:sp>
        <p:nvSpPr>
          <p:cNvPr id="13" name="Rectangle 12"/>
          <p:cNvSpPr/>
          <p:nvPr/>
        </p:nvSpPr>
        <p:spPr>
          <a:xfrm>
            <a:off x="6096000" y="730063"/>
            <a:ext cx="5896133" cy="374541"/>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Key Questions:</a:t>
            </a:r>
          </a:p>
        </p:txBody>
      </p:sp>
      <p:sp>
        <p:nvSpPr>
          <p:cNvPr id="16" name="Rectangle 15"/>
          <p:cNvSpPr/>
          <p:nvPr/>
        </p:nvSpPr>
        <p:spPr>
          <a:xfrm>
            <a:off x="6095999" y="1228967"/>
            <a:ext cx="5896133" cy="5255949"/>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Discuss the economic implications of the digital divide.</a:t>
            </a:r>
          </a:p>
          <a:p>
            <a:pPr algn="ctr"/>
            <a:endParaRPr lang="en-GB" u="sng" dirty="0">
              <a:solidFill>
                <a:schemeClr val="tx1"/>
              </a:solidFill>
              <a:latin typeface="+mj-lt"/>
            </a:endParaRPr>
          </a:p>
          <a:p>
            <a:pPr algn="ctr"/>
            <a:r>
              <a:rPr lang="en-GB" dirty="0">
                <a:solidFill>
                  <a:schemeClr val="tx1"/>
                </a:solidFill>
                <a:latin typeface="+mj-lt"/>
              </a:rPr>
              <a:t>If the majority of the population were equipped with the appropriate ICT skills then it allows them to have the opportunity to access better paid jobs. </a:t>
            </a:r>
          </a:p>
          <a:p>
            <a:pPr algn="ctr"/>
            <a:r>
              <a:rPr lang="en-GB" dirty="0">
                <a:solidFill>
                  <a:schemeClr val="tx1"/>
                </a:solidFill>
                <a:latin typeface="+mj-lt"/>
              </a:rPr>
              <a:t>Many businesses rely on their online services, they can use the internet to reach a wider range of customers. From a customer point of view, the internet gives them access to a wider range of goods and services.</a:t>
            </a:r>
          </a:p>
          <a:p>
            <a:pPr algn="ctr"/>
            <a:r>
              <a:rPr lang="en-GB" dirty="0">
                <a:solidFill>
                  <a:schemeClr val="tx1"/>
                </a:solidFill>
                <a:latin typeface="+mj-lt"/>
              </a:rPr>
              <a:t>This is good because access to the internet allows people to research products and get cheaper deals. </a:t>
            </a:r>
          </a:p>
          <a:p>
            <a:pPr algn="ctr"/>
            <a:r>
              <a:rPr lang="en-GB" dirty="0">
                <a:solidFill>
                  <a:schemeClr val="tx1"/>
                </a:solidFill>
                <a:latin typeface="+mj-lt"/>
              </a:rPr>
              <a:t>Countries without good access to ICT are developing more slowly so their economy will suffer. </a:t>
            </a:r>
          </a:p>
          <a:p>
            <a:pPr algn="ctr"/>
            <a:endParaRPr lang="en-GB" dirty="0">
              <a:solidFill>
                <a:schemeClr val="tx1"/>
              </a:solidFill>
              <a:latin typeface="+mj-lt"/>
            </a:endParaRPr>
          </a:p>
        </p:txBody>
      </p:sp>
      <p:pic>
        <p:nvPicPr>
          <p:cNvPr id="5" name="Picture 4">
            <a:extLst>
              <a:ext uri="{FF2B5EF4-FFF2-40B4-BE49-F238E27FC236}">
                <a16:creationId xmlns:a16="http://schemas.microsoft.com/office/drawing/2014/main" id="{98784979-EDCC-4304-8DC0-570E195E9625}"/>
              </a:ext>
            </a:extLst>
          </p:cNvPr>
          <p:cNvPicPr>
            <a:picLocks noChangeAspect="1"/>
          </p:cNvPicPr>
          <p:nvPr/>
        </p:nvPicPr>
        <p:blipFill>
          <a:blip r:embed="rId3"/>
          <a:stretch>
            <a:fillRect/>
          </a:stretch>
        </p:blipFill>
        <p:spPr>
          <a:xfrm>
            <a:off x="199867" y="2697480"/>
            <a:ext cx="5702432" cy="3787436"/>
          </a:xfrm>
          <a:prstGeom prst="rect">
            <a:avLst/>
          </a:prstGeom>
        </p:spPr>
      </p:pic>
    </p:spTree>
    <p:extLst>
      <p:ext uri="{BB962C8B-B14F-4D97-AF65-F5344CB8AC3E}">
        <p14:creationId xmlns:p14="http://schemas.microsoft.com/office/powerpoint/2010/main" val="3564577821"/>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1031</Words>
  <Application>Microsoft Office PowerPoint</Application>
  <PresentationFormat>Widescreen</PresentationFormat>
  <Paragraphs>94</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2021-07-19T19:00:47Z</dcterms:modified>
</cp:coreProperties>
</file>